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 id="259" r:id="rId9"/>
    <p:sldId id="260" r:id="rId10"/>
    <p:sldId id="261" r:id="rId11"/>
    <p:sldId id="262" r:id="rId12"/>
  </p:sldIdLst>
  <p:sldSz cy="10282225" cx="18280050"/>
  <p:notesSz cx="6858000" cy="9144000"/>
  <p:embeddedFontLst>
    <p:embeddedFont>
      <p:font typeface="Robot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6"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a3313e1da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2a3313e1d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f60855f80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g2f60855f80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4da62b95f_0_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g34da62b95f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4da62b95f_0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g34da62b95f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a3313e1da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2a3313e1da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f8123506f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g2f8123506f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00" cy="11460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2"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539"/>
            <a:ext cx="18280200" cy="69117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539"/>
            <a:ext cx="18280200" cy="69117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238"/>
            <a:ext cx="18280200" cy="89700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88"/>
            <a:ext cx="117297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68" y="0"/>
            <a:ext cx="91401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283"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68" y="0"/>
            <a:ext cx="91401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283"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100" cy="4580100"/>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148"/>
            <a:ext cx="18280200" cy="93876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02"/>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00" cy="80244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2"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2.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hyperlink" Target="https://pandas.pydata.org/pandas-docs/stable/install.html" TargetMode="External"/><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143" name="Shape 143"/>
        <p:cNvGrpSpPr/>
        <p:nvPr/>
      </p:nvGrpSpPr>
      <p:grpSpPr>
        <a:xfrm>
          <a:off x="0" y="0"/>
          <a:ext cx="0" cy="0"/>
          <a:chOff x="0" y="0"/>
          <a:chExt cx="0" cy="0"/>
        </a:xfrm>
      </p:grpSpPr>
      <p:sp>
        <p:nvSpPr>
          <p:cNvPr id="144" name="Google Shape;144;p42"/>
          <p:cNvSpPr txBox="1"/>
          <p:nvPr/>
        </p:nvSpPr>
        <p:spPr>
          <a:xfrm>
            <a:off x="699950" y="4332400"/>
            <a:ext cx="16992600" cy="2113500"/>
          </a:xfrm>
          <a:prstGeom prst="rect">
            <a:avLst/>
          </a:prstGeom>
          <a:noFill/>
          <a:ln>
            <a:noFill/>
          </a:ln>
        </p:spPr>
        <p:txBody>
          <a:bodyPr anchorCtr="0" anchor="b" bIns="182750" lIns="182750" spcFirstLastPara="1" rIns="182750" wrap="square" tIns="182750">
            <a:noAutofit/>
          </a:bodyPr>
          <a:lstStyle/>
          <a:p>
            <a:pPr indent="0" lvl="0" marL="0" rtl="0" algn="l">
              <a:spcBef>
                <a:spcPts val="0"/>
              </a:spcBef>
              <a:spcAft>
                <a:spcPts val="0"/>
              </a:spcAft>
              <a:buNone/>
            </a:pPr>
            <a:r>
              <a:rPr lang="en" sz="9300">
                <a:solidFill>
                  <a:srgbClr val="FFFFFF"/>
                </a:solidFill>
                <a:latin typeface="Calibri"/>
                <a:ea typeface="Calibri"/>
                <a:cs typeface="Calibri"/>
                <a:sym typeface="Calibri"/>
              </a:rPr>
              <a:t>Pandas data structures</a:t>
            </a:r>
            <a:endParaRPr sz="9300">
              <a:solidFill>
                <a:srgbClr val="FFFFFF"/>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43"/>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150" name="Google Shape;150;p43"/>
          <p:cNvSpPr txBox="1"/>
          <p:nvPr>
            <p:ph idx="4294967295" type="body"/>
          </p:nvPr>
        </p:nvSpPr>
        <p:spPr>
          <a:xfrm>
            <a:off x="421350" y="1777593"/>
            <a:ext cx="17416800" cy="34110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What is Pandas?</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Pandas data structures</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Code sample: playing with Pandas data structures</a:t>
            </a:r>
            <a:endParaRPr sz="3997">
              <a:solidFill>
                <a:srgbClr val="43434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44"/>
          <p:cNvPicPr preferRelativeResize="0"/>
          <p:nvPr/>
        </p:nvPicPr>
        <p:blipFill>
          <a:blip r:embed="rId3">
            <a:alphaModFix/>
          </a:blip>
          <a:stretch>
            <a:fillRect/>
          </a:stretch>
        </p:blipFill>
        <p:spPr>
          <a:xfrm>
            <a:off x="15257749" y="7246174"/>
            <a:ext cx="2580101" cy="2580101"/>
          </a:xfrm>
          <a:prstGeom prst="rect">
            <a:avLst/>
          </a:prstGeom>
          <a:noFill/>
          <a:ln>
            <a:noFill/>
          </a:ln>
        </p:spPr>
      </p:pic>
      <p:sp>
        <p:nvSpPr>
          <p:cNvPr id="156" name="Google Shape;156;p44"/>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What is Pandas?</a:t>
            </a:r>
            <a:endParaRPr sz="4395"/>
          </a:p>
        </p:txBody>
      </p:sp>
      <p:sp>
        <p:nvSpPr>
          <p:cNvPr id="157" name="Google Shape;157;p44"/>
          <p:cNvSpPr txBox="1"/>
          <p:nvPr/>
        </p:nvSpPr>
        <p:spPr>
          <a:xfrm>
            <a:off x="344950" y="1813175"/>
            <a:ext cx="17284500" cy="3867300"/>
          </a:xfrm>
          <a:prstGeom prst="rect">
            <a:avLst/>
          </a:prstGeom>
          <a:noFill/>
          <a:ln>
            <a:noFill/>
          </a:ln>
        </p:spPr>
        <p:txBody>
          <a:bodyPr anchorCtr="0" anchor="t"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Char char="●"/>
            </a:pPr>
            <a:r>
              <a:rPr b="1" lang="en" sz="3600">
                <a:solidFill>
                  <a:srgbClr val="434343"/>
                </a:solidFill>
                <a:latin typeface="Calibri"/>
                <a:ea typeface="Calibri"/>
                <a:cs typeface="Calibri"/>
                <a:sym typeface="Calibri"/>
              </a:rPr>
              <a:t>Pandas</a:t>
            </a:r>
            <a:r>
              <a:rPr lang="en" sz="3600">
                <a:solidFill>
                  <a:srgbClr val="434343"/>
                </a:solidFill>
                <a:latin typeface="Calibri"/>
                <a:ea typeface="Calibri"/>
                <a:cs typeface="Calibri"/>
                <a:sym typeface="Calibri"/>
              </a:rPr>
              <a:t> is an open-source Python library providing </a:t>
            </a:r>
            <a:r>
              <a:rPr i="1" lang="en" sz="3600">
                <a:solidFill>
                  <a:srgbClr val="434343"/>
                </a:solidFill>
                <a:latin typeface="Calibri"/>
                <a:ea typeface="Calibri"/>
                <a:cs typeface="Calibri"/>
                <a:sym typeface="Calibri"/>
              </a:rPr>
              <a:t>high-performance data manipulation and analysis tools</a:t>
            </a:r>
            <a:endParaRPr sz="36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based on </a:t>
            </a:r>
            <a:r>
              <a:rPr i="1" lang="en" sz="3000">
                <a:solidFill>
                  <a:srgbClr val="434343"/>
                </a:solidFill>
                <a:latin typeface="Calibri"/>
                <a:ea typeface="Calibri"/>
                <a:cs typeface="Calibri"/>
                <a:sym typeface="Calibri"/>
              </a:rPr>
              <a:t>NumPy</a:t>
            </a:r>
            <a:r>
              <a:rPr lang="en" sz="3000">
                <a:solidFill>
                  <a:srgbClr val="434343"/>
                </a:solidFill>
                <a:latin typeface="Calibri"/>
                <a:ea typeface="Calibri"/>
                <a:cs typeface="Calibri"/>
                <a:sym typeface="Calibri"/>
              </a:rPr>
              <a:t>, a library for doing serious maths with Python</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has great community support and is the foundation for many other libraries</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extremely versatile and can be used for </a:t>
            </a:r>
            <a:r>
              <a:rPr i="1" lang="en" sz="3000">
                <a:solidFill>
                  <a:srgbClr val="434343"/>
                </a:solidFill>
                <a:latin typeface="Calibri"/>
                <a:ea typeface="Calibri"/>
                <a:cs typeface="Calibri"/>
                <a:sym typeface="Calibri"/>
              </a:rPr>
              <a:t>quickly reading, cleaning and wrangling also big datasets</a:t>
            </a:r>
            <a:endParaRPr i="1"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can input/output data from loads of local/remote data sources</a:t>
            </a:r>
            <a:endParaRPr sz="3000">
              <a:solidFill>
                <a:srgbClr val="434343"/>
              </a:solidFill>
              <a:latin typeface="Calibri"/>
              <a:ea typeface="Calibri"/>
              <a:cs typeface="Calibri"/>
              <a:sym typeface="Calibri"/>
            </a:endParaRPr>
          </a:p>
        </p:txBody>
      </p:sp>
      <p:sp>
        <p:nvSpPr>
          <p:cNvPr id="158" name="Google Shape;158;p44"/>
          <p:cNvSpPr txBox="1"/>
          <p:nvPr/>
        </p:nvSpPr>
        <p:spPr>
          <a:xfrm>
            <a:off x="344950" y="6024575"/>
            <a:ext cx="11131500" cy="2327700"/>
          </a:xfrm>
          <a:prstGeom prst="rect">
            <a:avLst/>
          </a:prstGeom>
          <a:noFill/>
          <a:ln>
            <a:noFill/>
          </a:ln>
        </p:spPr>
        <p:txBody>
          <a:bodyPr anchorCtr="0" anchor="t"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Char char="●"/>
            </a:pPr>
            <a:r>
              <a:rPr b="1" lang="en" sz="3600">
                <a:solidFill>
                  <a:srgbClr val="434343"/>
                </a:solidFill>
                <a:latin typeface="Calibri"/>
                <a:ea typeface="Calibri"/>
                <a:cs typeface="Calibri"/>
                <a:sym typeface="Calibri"/>
              </a:rPr>
              <a:t>Install</a:t>
            </a:r>
            <a:r>
              <a:rPr lang="en" sz="3600">
                <a:solidFill>
                  <a:srgbClr val="434343"/>
                </a:solidFill>
                <a:latin typeface="Calibri"/>
                <a:ea typeface="Calibri"/>
                <a:cs typeface="Calibri"/>
                <a:sym typeface="Calibri"/>
              </a:rPr>
              <a:t> Pandas with:  </a:t>
            </a:r>
            <a:r>
              <a:rPr lang="en" sz="3600">
                <a:solidFill>
                  <a:srgbClr val="434343"/>
                </a:solidFill>
                <a:latin typeface="Courier New"/>
                <a:ea typeface="Courier New"/>
                <a:cs typeface="Courier New"/>
                <a:sym typeface="Courier New"/>
              </a:rPr>
              <a:t>pip install pandas</a:t>
            </a:r>
            <a:endParaRPr sz="3600">
              <a:solidFill>
                <a:srgbClr val="434343"/>
              </a:solidFill>
              <a:latin typeface="Courier New"/>
              <a:ea typeface="Courier New"/>
              <a:cs typeface="Courier New"/>
              <a:sym typeface="Courier New"/>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a</a:t>
            </a:r>
            <a:r>
              <a:rPr lang="en" sz="3000">
                <a:solidFill>
                  <a:srgbClr val="434343"/>
                </a:solidFill>
                <a:latin typeface="Calibri"/>
                <a:ea typeface="Calibri"/>
                <a:cs typeface="Calibri"/>
                <a:sym typeface="Calibri"/>
              </a:rPr>
              <a:t>s Pandas requires NumPy to be compiled, make sure you have a </a:t>
            </a:r>
            <a:r>
              <a:rPr i="1" lang="en" sz="3000">
                <a:solidFill>
                  <a:srgbClr val="434343"/>
                </a:solidFill>
                <a:latin typeface="Calibri"/>
                <a:ea typeface="Calibri"/>
                <a:cs typeface="Calibri"/>
                <a:sym typeface="Calibri"/>
              </a:rPr>
              <a:t>compiler</a:t>
            </a:r>
            <a:r>
              <a:rPr lang="en" sz="3000">
                <a:solidFill>
                  <a:srgbClr val="434343"/>
                </a:solidFill>
                <a:latin typeface="Calibri"/>
                <a:ea typeface="Calibri"/>
                <a:cs typeface="Calibri"/>
                <a:sym typeface="Calibri"/>
              </a:rPr>
              <a:t> configured on your platform (see the docs at </a:t>
            </a:r>
            <a:r>
              <a:rPr lang="en" sz="3000" u="sng">
                <a:solidFill>
                  <a:schemeClr val="hlink"/>
                </a:solidFill>
                <a:latin typeface="Calibri"/>
                <a:ea typeface="Calibri"/>
                <a:cs typeface="Calibri"/>
                <a:sym typeface="Calibri"/>
                <a:hlinkClick r:id="rId4"/>
              </a:rPr>
              <a:t>https://pandas.pydata.org/pandas-docs/stable/install.html</a:t>
            </a:r>
            <a:r>
              <a:rPr lang="en" sz="3000">
                <a:solidFill>
                  <a:srgbClr val="434343"/>
                </a:solidFill>
                <a:latin typeface="Calibri"/>
                <a:ea typeface="Calibri"/>
                <a:cs typeface="Calibri"/>
                <a:sym typeface="Calibri"/>
              </a:rPr>
              <a:t>)</a:t>
            </a:r>
            <a:endParaRPr sz="3000">
              <a:solidFill>
                <a:srgbClr val="434343"/>
              </a:solidFill>
              <a:latin typeface="Calibri"/>
              <a:ea typeface="Calibri"/>
              <a:cs typeface="Calibri"/>
              <a:sym typeface="Calibri"/>
            </a:endParaRPr>
          </a:p>
        </p:txBody>
      </p:sp>
      <p:sp>
        <p:nvSpPr>
          <p:cNvPr id="159" name="Google Shape;159;p44"/>
          <p:cNvSpPr/>
          <p:nvPr/>
        </p:nvSpPr>
        <p:spPr>
          <a:xfrm>
            <a:off x="12175350" y="5629925"/>
            <a:ext cx="3643200" cy="2428800"/>
          </a:xfrm>
          <a:prstGeom prst="wedgeEllipseCallout">
            <a:avLst>
              <a:gd fmla="val 45885" name="adj1"/>
              <a:gd fmla="val 64362" name="adj2"/>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pic>
        <p:nvPicPr>
          <p:cNvPr id="160" name="Google Shape;160;p44"/>
          <p:cNvPicPr preferRelativeResize="0"/>
          <p:nvPr/>
        </p:nvPicPr>
        <p:blipFill>
          <a:blip r:embed="rId5">
            <a:alphaModFix/>
          </a:blip>
          <a:stretch>
            <a:fillRect/>
          </a:stretch>
        </p:blipFill>
        <p:spPr>
          <a:xfrm>
            <a:off x="12382026" y="6345723"/>
            <a:ext cx="3229850" cy="99721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45"/>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Pandas datastructures</a:t>
            </a:r>
            <a:endParaRPr sz="4395"/>
          </a:p>
        </p:txBody>
      </p:sp>
      <p:sp>
        <p:nvSpPr>
          <p:cNvPr id="166" name="Google Shape;166;p45"/>
          <p:cNvSpPr txBox="1"/>
          <p:nvPr/>
        </p:nvSpPr>
        <p:spPr>
          <a:xfrm>
            <a:off x="495975" y="1539350"/>
            <a:ext cx="17253300" cy="1204200"/>
          </a:xfrm>
          <a:prstGeom prst="rect">
            <a:avLst/>
          </a:prstGeom>
          <a:noFill/>
          <a:ln>
            <a:noFill/>
          </a:ln>
        </p:spPr>
        <p:txBody>
          <a:bodyPr anchorCtr="0" anchor="t"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Pandas has two important</a:t>
            </a:r>
            <a:r>
              <a:rPr lang="en" sz="3600">
                <a:solidFill>
                  <a:srgbClr val="434343"/>
                </a:solidFill>
                <a:latin typeface="Calibri"/>
                <a:ea typeface="Calibri"/>
                <a:cs typeface="Calibri"/>
                <a:sym typeface="Calibri"/>
              </a:rPr>
              <a:t> types of datastructures: </a:t>
            </a:r>
            <a:r>
              <a:rPr b="1" lang="en" sz="3600">
                <a:solidFill>
                  <a:srgbClr val="434343"/>
                </a:solidFill>
                <a:latin typeface="Calibri"/>
                <a:ea typeface="Calibri"/>
                <a:cs typeface="Calibri"/>
                <a:sym typeface="Calibri"/>
              </a:rPr>
              <a:t>series</a:t>
            </a:r>
            <a:r>
              <a:rPr lang="en" sz="3600">
                <a:solidFill>
                  <a:srgbClr val="434343"/>
                </a:solidFill>
                <a:latin typeface="Calibri"/>
                <a:ea typeface="Calibri"/>
                <a:cs typeface="Calibri"/>
                <a:sym typeface="Calibri"/>
              </a:rPr>
              <a:t> and </a:t>
            </a:r>
            <a:r>
              <a:rPr b="1" lang="en" sz="3600">
                <a:solidFill>
                  <a:srgbClr val="434343"/>
                </a:solidFill>
                <a:latin typeface="Calibri"/>
                <a:ea typeface="Calibri"/>
                <a:cs typeface="Calibri"/>
                <a:sym typeface="Calibri"/>
              </a:rPr>
              <a:t>dataframes</a:t>
            </a:r>
            <a:endParaRPr b="1" sz="3600">
              <a:solidFill>
                <a:srgbClr val="434343"/>
              </a:solidFill>
              <a:latin typeface="Courier New"/>
              <a:ea typeface="Courier New"/>
              <a:cs typeface="Courier New"/>
              <a:sym typeface="Courier New"/>
            </a:endParaRPr>
          </a:p>
        </p:txBody>
      </p:sp>
      <p:sp>
        <p:nvSpPr>
          <p:cNvPr id="167" name="Google Shape;167;p45"/>
          <p:cNvSpPr txBox="1"/>
          <p:nvPr/>
        </p:nvSpPr>
        <p:spPr>
          <a:xfrm>
            <a:off x="495975" y="2656875"/>
            <a:ext cx="11712000" cy="2737200"/>
          </a:xfrm>
          <a:prstGeom prst="rect">
            <a:avLst/>
          </a:prstGeom>
          <a:noFill/>
          <a:ln>
            <a:noFill/>
          </a:ln>
        </p:spPr>
        <p:txBody>
          <a:bodyPr anchorCtr="0" anchor="t"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Char char="●"/>
            </a:pPr>
            <a:r>
              <a:rPr b="1" lang="en" sz="3600">
                <a:solidFill>
                  <a:srgbClr val="434343"/>
                </a:solidFill>
                <a:latin typeface="Calibri"/>
                <a:ea typeface="Calibri"/>
                <a:cs typeface="Calibri"/>
                <a:sym typeface="Calibri"/>
              </a:rPr>
              <a:t>Series</a:t>
            </a:r>
            <a:r>
              <a:rPr lang="en" sz="3600">
                <a:solidFill>
                  <a:srgbClr val="434343"/>
                </a:solidFill>
                <a:latin typeface="Calibri"/>
                <a:ea typeface="Calibri"/>
                <a:cs typeface="Calibri"/>
                <a:sym typeface="Calibri"/>
              </a:rPr>
              <a:t> are 1-dimensional “labelled” arrays</a:t>
            </a:r>
            <a:endParaRPr sz="36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the label is called “</a:t>
            </a:r>
            <a:r>
              <a:rPr i="1" lang="en" sz="3000">
                <a:solidFill>
                  <a:srgbClr val="434343"/>
                </a:solidFill>
                <a:latin typeface="Calibri"/>
                <a:ea typeface="Calibri"/>
                <a:cs typeface="Calibri"/>
                <a:sym typeface="Calibri"/>
              </a:rPr>
              <a:t>index</a:t>
            </a:r>
            <a:r>
              <a:rPr lang="en" sz="3000">
                <a:solidFill>
                  <a:srgbClr val="434343"/>
                </a:solidFill>
                <a:latin typeface="Calibri"/>
                <a:ea typeface="Calibri"/>
                <a:cs typeface="Calibri"/>
                <a:sym typeface="Calibri"/>
              </a:rPr>
              <a:t>” and is used to access each element</a:t>
            </a:r>
            <a:endParaRPr b="1"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you can build series from Python lists or dicts</a:t>
            </a:r>
            <a:endParaRPr b="1"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series can be extended, sliced, sorted, added, multiplicated...</a:t>
            </a:r>
            <a:endParaRPr/>
          </a:p>
        </p:txBody>
      </p:sp>
      <p:sp>
        <p:nvSpPr>
          <p:cNvPr id="168" name="Google Shape;168;p45"/>
          <p:cNvSpPr txBox="1"/>
          <p:nvPr/>
        </p:nvSpPr>
        <p:spPr>
          <a:xfrm>
            <a:off x="495975" y="5688400"/>
            <a:ext cx="11712000" cy="4366500"/>
          </a:xfrm>
          <a:prstGeom prst="rect">
            <a:avLst/>
          </a:prstGeom>
          <a:noFill/>
          <a:ln>
            <a:noFill/>
          </a:ln>
        </p:spPr>
        <p:txBody>
          <a:bodyPr anchorCtr="0" anchor="t"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Char char="●"/>
            </a:pPr>
            <a:r>
              <a:rPr b="1" lang="en" sz="3600">
                <a:solidFill>
                  <a:srgbClr val="434343"/>
                </a:solidFill>
                <a:latin typeface="Calibri"/>
                <a:ea typeface="Calibri"/>
                <a:cs typeface="Calibri"/>
                <a:sym typeface="Calibri"/>
              </a:rPr>
              <a:t>Dataframes</a:t>
            </a:r>
            <a:r>
              <a:rPr lang="en" sz="3600">
                <a:solidFill>
                  <a:srgbClr val="434343"/>
                </a:solidFill>
                <a:latin typeface="Calibri"/>
                <a:ea typeface="Calibri"/>
                <a:cs typeface="Calibri"/>
                <a:sym typeface="Calibri"/>
              </a:rPr>
              <a:t> are 2-dimensional “labelled” matrices</a:t>
            </a:r>
            <a:endParaRPr sz="36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think of it like CSV files or spreadsheets</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you can build dataframes from dicts of Series objects, dicts of dicts or list of dicts </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Dataframes can be sliced by columns/rows, sorted, added, multiplicated, transposed…</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Dataframes provide embedded statistical summaries</a:t>
            </a:r>
            <a:endParaRPr sz="3000">
              <a:solidFill>
                <a:srgbClr val="434343"/>
              </a:solidFill>
              <a:latin typeface="Calibri"/>
              <a:ea typeface="Calibri"/>
              <a:cs typeface="Calibri"/>
              <a:sym typeface="Calibri"/>
            </a:endParaRPr>
          </a:p>
        </p:txBody>
      </p:sp>
      <p:grpSp>
        <p:nvGrpSpPr>
          <p:cNvPr id="169" name="Google Shape;169;p45"/>
          <p:cNvGrpSpPr/>
          <p:nvPr/>
        </p:nvGrpSpPr>
        <p:grpSpPr>
          <a:xfrm>
            <a:off x="13807075" y="5917675"/>
            <a:ext cx="3701725" cy="3666350"/>
            <a:chOff x="14211900" y="3711450"/>
            <a:chExt cx="3701725" cy="3666350"/>
          </a:xfrm>
        </p:grpSpPr>
        <p:sp>
          <p:nvSpPr>
            <p:cNvPr id="170" name="Google Shape;170;p45"/>
            <p:cNvSpPr/>
            <p:nvPr/>
          </p:nvSpPr>
          <p:spPr>
            <a:xfrm>
              <a:off x="14887575" y="4392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5"/>
            <p:cNvSpPr/>
            <p:nvPr/>
          </p:nvSpPr>
          <p:spPr>
            <a:xfrm>
              <a:off x="14887575" y="4989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5"/>
            <p:cNvSpPr/>
            <p:nvPr/>
          </p:nvSpPr>
          <p:spPr>
            <a:xfrm>
              <a:off x="14887575" y="5586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5"/>
            <p:cNvSpPr/>
            <p:nvPr/>
          </p:nvSpPr>
          <p:spPr>
            <a:xfrm>
              <a:off x="15707925" y="4392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5"/>
            <p:cNvSpPr/>
            <p:nvPr/>
          </p:nvSpPr>
          <p:spPr>
            <a:xfrm>
              <a:off x="15707925" y="4989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5"/>
            <p:cNvSpPr/>
            <p:nvPr/>
          </p:nvSpPr>
          <p:spPr>
            <a:xfrm>
              <a:off x="15707925" y="5586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5"/>
            <p:cNvSpPr/>
            <p:nvPr/>
          </p:nvSpPr>
          <p:spPr>
            <a:xfrm>
              <a:off x="15707925" y="6183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5"/>
            <p:cNvSpPr/>
            <p:nvPr/>
          </p:nvSpPr>
          <p:spPr>
            <a:xfrm>
              <a:off x="15707925" y="6780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5"/>
            <p:cNvSpPr/>
            <p:nvPr/>
          </p:nvSpPr>
          <p:spPr>
            <a:xfrm>
              <a:off x="16502075" y="4392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5"/>
            <p:cNvSpPr/>
            <p:nvPr/>
          </p:nvSpPr>
          <p:spPr>
            <a:xfrm>
              <a:off x="16502075" y="4989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5"/>
            <p:cNvSpPr/>
            <p:nvPr/>
          </p:nvSpPr>
          <p:spPr>
            <a:xfrm>
              <a:off x="17296225" y="4392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5"/>
            <p:cNvSpPr/>
            <p:nvPr/>
          </p:nvSpPr>
          <p:spPr>
            <a:xfrm>
              <a:off x="17296225" y="4989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5"/>
            <p:cNvSpPr/>
            <p:nvPr/>
          </p:nvSpPr>
          <p:spPr>
            <a:xfrm>
              <a:off x="17296225" y="5586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5"/>
            <p:cNvSpPr/>
            <p:nvPr/>
          </p:nvSpPr>
          <p:spPr>
            <a:xfrm>
              <a:off x="17296225" y="618380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5"/>
            <p:cNvSpPr txBox="1"/>
            <p:nvPr/>
          </p:nvSpPr>
          <p:spPr>
            <a:xfrm>
              <a:off x="14887575" y="3726975"/>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A</a:t>
              </a:r>
              <a:endParaRPr b="1" sz="2800"/>
            </a:p>
          </p:txBody>
        </p:sp>
        <p:sp>
          <p:nvSpPr>
            <p:cNvPr id="185" name="Google Shape;185;p45"/>
            <p:cNvSpPr txBox="1"/>
            <p:nvPr/>
          </p:nvSpPr>
          <p:spPr>
            <a:xfrm>
              <a:off x="15707925" y="3711450"/>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B</a:t>
              </a:r>
              <a:endParaRPr b="1" sz="2800"/>
            </a:p>
          </p:txBody>
        </p:sp>
        <p:sp>
          <p:nvSpPr>
            <p:cNvPr id="186" name="Google Shape;186;p45"/>
            <p:cNvSpPr txBox="1"/>
            <p:nvPr/>
          </p:nvSpPr>
          <p:spPr>
            <a:xfrm>
              <a:off x="16469925" y="3711450"/>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C</a:t>
              </a:r>
              <a:endParaRPr b="1" sz="2800"/>
            </a:p>
          </p:txBody>
        </p:sp>
        <p:sp>
          <p:nvSpPr>
            <p:cNvPr id="187" name="Google Shape;187;p45"/>
            <p:cNvSpPr txBox="1"/>
            <p:nvPr/>
          </p:nvSpPr>
          <p:spPr>
            <a:xfrm>
              <a:off x="17296225" y="3726975"/>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D</a:t>
              </a:r>
              <a:endParaRPr b="1" sz="2800"/>
            </a:p>
          </p:txBody>
        </p:sp>
        <p:sp>
          <p:nvSpPr>
            <p:cNvPr id="188" name="Google Shape;188;p45"/>
            <p:cNvSpPr txBox="1"/>
            <p:nvPr/>
          </p:nvSpPr>
          <p:spPr>
            <a:xfrm>
              <a:off x="14211900" y="4392800"/>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0</a:t>
              </a:r>
              <a:endParaRPr b="1" sz="2800"/>
            </a:p>
          </p:txBody>
        </p:sp>
        <p:sp>
          <p:nvSpPr>
            <p:cNvPr id="189" name="Google Shape;189;p45"/>
            <p:cNvSpPr txBox="1"/>
            <p:nvPr/>
          </p:nvSpPr>
          <p:spPr>
            <a:xfrm>
              <a:off x="14211900" y="4989800"/>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1</a:t>
              </a:r>
              <a:endParaRPr b="1" sz="2800"/>
            </a:p>
          </p:txBody>
        </p:sp>
        <p:sp>
          <p:nvSpPr>
            <p:cNvPr id="190" name="Google Shape;190;p45"/>
            <p:cNvSpPr txBox="1"/>
            <p:nvPr/>
          </p:nvSpPr>
          <p:spPr>
            <a:xfrm>
              <a:off x="14211900" y="5586800"/>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2</a:t>
              </a:r>
              <a:endParaRPr b="1" sz="2800"/>
            </a:p>
          </p:txBody>
        </p:sp>
        <p:sp>
          <p:nvSpPr>
            <p:cNvPr id="191" name="Google Shape;191;p45"/>
            <p:cNvSpPr txBox="1"/>
            <p:nvPr/>
          </p:nvSpPr>
          <p:spPr>
            <a:xfrm>
              <a:off x="14211900" y="6183800"/>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3</a:t>
              </a:r>
              <a:endParaRPr b="1" sz="2800"/>
            </a:p>
          </p:txBody>
        </p:sp>
        <p:sp>
          <p:nvSpPr>
            <p:cNvPr id="192" name="Google Shape;192;p45"/>
            <p:cNvSpPr txBox="1"/>
            <p:nvPr/>
          </p:nvSpPr>
          <p:spPr>
            <a:xfrm>
              <a:off x="14211900" y="6780800"/>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4</a:t>
              </a:r>
              <a:endParaRPr b="1" sz="2800"/>
            </a:p>
          </p:txBody>
        </p:sp>
      </p:grpSp>
      <p:grpSp>
        <p:nvGrpSpPr>
          <p:cNvPr id="193" name="Google Shape;193;p45"/>
          <p:cNvGrpSpPr/>
          <p:nvPr/>
        </p:nvGrpSpPr>
        <p:grpSpPr>
          <a:xfrm>
            <a:off x="15153700" y="3135213"/>
            <a:ext cx="1291850" cy="2390800"/>
            <a:chOff x="12522425" y="4308450"/>
            <a:chExt cx="1291850" cy="2390800"/>
          </a:xfrm>
        </p:grpSpPr>
        <p:grpSp>
          <p:nvGrpSpPr>
            <p:cNvPr id="194" name="Google Shape;194;p45"/>
            <p:cNvGrpSpPr/>
            <p:nvPr/>
          </p:nvGrpSpPr>
          <p:grpSpPr>
            <a:xfrm>
              <a:off x="13196875" y="4311250"/>
              <a:ext cx="617400" cy="2388000"/>
              <a:chOff x="13196875" y="4311250"/>
              <a:chExt cx="617400" cy="2388000"/>
            </a:xfrm>
          </p:grpSpPr>
          <p:sp>
            <p:nvSpPr>
              <p:cNvPr id="195" name="Google Shape;195;p45"/>
              <p:cNvSpPr/>
              <p:nvPr/>
            </p:nvSpPr>
            <p:spPr>
              <a:xfrm>
                <a:off x="13196875" y="431125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5"/>
              <p:cNvSpPr/>
              <p:nvPr/>
            </p:nvSpPr>
            <p:spPr>
              <a:xfrm>
                <a:off x="13196875" y="490825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5"/>
              <p:cNvSpPr/>
              <p:nvPr/>
            </p:nvSpPr>
            <p:spPr>
              <a:xfrm>
                <a:off x="13196875" y="550525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5"/>
              <p:cNvSpPr/>
              <p:nvPr/>
            </p:nvSpPr>
            <p:spPr>
              <a:xfrm>
                <a:off x="13196875" y="6102250"/>
                <a:ext cx="617400" cy="597000"/>
              </a:xfrm>
              <a:prstGeom prst="rect">
                <a:avLst/>
              </a:prstGeom>
              <a:solidFill>
                <a:srgbClr val="B7B7B7"/>
              </a:solidFill>
              <a:ln cap="flat" cmpd="sng" w="762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45"/>
            <p:cNvSpPr txBox="1"/>
            <p:nvPr/>
          </p:nvSpPr>
          <p:spPr>
            <a:xfrm>
              <a:off x="12522425" y="4308450"/>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0</a:t>
              </a:r>
              <a:endParaRPr b="1" sz="2800"/>
            </a:p>
          </p:txBody>
        </p:sp>
        <p:sp>
          <p:nvSpPr>
            <p:cNvPr id="200" name="Google Shape;200;p45"/>
            <p:cNvSpPr txBox="1"/>
            <p:nvPr/>
          </p:nvSpPr>
          <p:spPr>
            <a:xfrm>
              <a:off x="12522425" y="4905450"/>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1</a:t>
              </a:r>
              <a:endParaRPr b="1" sz="2800"/>
            </a:p>
          </p:txBody>
        </p:sp>
        <p:sp>
          <p:nvSpPr>
            <p:cNvPr id="201" name="Google Shape;201;p45"/>
            <p:cNvSpPr txBox="1"/>
            <p:nvPr/>
          </p:nvSpPr>
          <p:spPr>
            <a:xfrm>
              <a:off x="12522425" y="5502450"/>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2</a:t>
              </a:r>
              <a:endParaRPr b="1" sz="2800"/>
            </a:p>
          </p:txBody>
        </p:sp>
        <p:sp>
          <p:nvSpPr>
            <p:cNvPr id="202" name="Google Shape;202;p45"/>
            <p:cNvSpPr txBox="1"/>
            <p:nvPr/>
          </p:nvSpPr>
          <p:spPr>
            <a:xfrm>
              <a:off x="12522425" y="6099450"/>
              <a:ext cx="617400" cy="5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3</a:t>
              </a:r>
              <a:endParaRPr b="1" sz="2800"/>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6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46"/>
          <p:cNvSpPr txBox="1"/>
          <p:nvPr>
            <p:ph type="title"/>
          </p:nvPr>
        </p:nvSpPr>
        <p:spPr>
          <a:xfrm>
            <a:off x="980311" y="976048"/>
            <a:ext cx="16060500" cy="81777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sz="10500"/>
              <a:t>Code Sample: </a:t>
            </a:r>
            <a:r>
              <a:rPr lang="en" sz="10500"/>
              <a:t>playing with Pandas data structures</a:t>
            </a:r>
            <a:endParaRPr sz="10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4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213" name="Google Shape;213;p47"/>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What is Pandas?</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Pandas data structures</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Code sample: playing with Pandas data structures</a:t>
            </a:r>
            <a:endParaRPr sz="3997">
              <a:solidFill>
                <a:srgbClr val="43434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48"/>
          <p:cNvSpPr txBox="1"/>
          <p:nvPr>
            <p:ph type="ctrTitle"/>
          </p:nvPr>
        </p:nvSpPr>
        <p:spPr>
          <a:xfrm>
            <a:off x="780954" y="36368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lang="en"/>
              <a:t>Reading and writing datasets</a:t>
            </a:r>
            <a:endParaRPr/>
          </a:p>
        </p:txBody>
      </p:sp>
      <p:sp>
        <p:nvSpPr>
          <p:cNvPr id="219" name="Google Shape;219;p48"/>
          <p:cNvSpPr txBox="1"/>
          <p:nvPr>
            <p:ph idx="1" type="subTitle"/>
          </p:nvPr>
        </p:nvSpPr>
        <p:spPr>
          <a:xfrm>
            <a:off x="780954" y="5575679"/>
            <a:ext cx="16436700" cy="865500"/>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